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7B35BC-38B9-4208-932D-20E8330C7CFB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B20B6B-79C6-4744-AD7A-80791630A4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http://chemistry.ru/course/content/chapter13/section/paragraph3/images/doublearrow.gif" TargetMode="External"/><Relationship Id="rId3" Type="http://schemas.openxmlformats.org/officeDocument/2006/relationships/image" Target="http://chemistry.ru/course/content/javagifs/16-501-2d.gif" TargetMode="External"/><Relationship Id="rId7" Type="http://schemas.openxmlformats.org/officeDocument/2006/relationships/image" Target="../media/image4.gif"/><Relationship Id="rId12" Type="http://schemas.openxmlformats.org/officeDocument/2006/relationships/hyperlink" Target="http://chemistry.ru/course/content/3DHTML/16-027-2d.htm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http://chemistry.ru/course/content/javagifs/16-026-2d.gif" TargetMode="External"/><Relationship Id="rId11" Type="http://schemas.openxmlformats.org/officeDocument/2006/relationships/hyperlink" Target="http://chemistry.ru/course/content/3DHTML/16-026-2d.htm" TargetMode="External"/><Relationship Id="rId5" Type="http://schemas.openxmlformats.org/officeDocument/2006/relationships/image" Target="../media/image3.gif"/><Relationship Id="rId10" Type="http://schemas.openxmlformats.org/officeDocument/2006/relationships/image" Target="http://chemistry.ru/course/content/javagifs/16-027-2d.gif" TargetMode="External"/><Relationship Id="rId4" Type="http://schemas.openxmlformats.org/officeDocument/2006/relationships/hyperlink" Target="http://chemistry.ru/course/content/3DHTML/16-501-2d.htm" TargetMode="External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http://chemistry.ru/course/content/javagifs/16-115-2d.gif" TargetMode="External"/><Relationship Id="rId3" Type="http://schemas.openxmlformats.org/officeDocument/2006/relationships/image" Target="http://chemistry.ru/course/content/javagifs/16-110-2d.gif" TargetMode="External"/><Relationship Id="rId7" Type="http://schemas.openxmlformats.org/officeDocument/2006/relationships/image" Target="http://chemistry.ru/course/content/javagifs/16-112-2d.gif" TargetMode="External"/><Relationship Id="rId12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http://chemistry.ru/course/content/javagifs/16-114-2d.gif" TargetMode="External"/><Relationship Id="rId5" Type="http://schemas.openxmlformats.org/officeDocument/2006/relationships/image" Target="http://chemistry.ru/course/content/javagifs/16-111-2d.gif" TargetMode="External"/><Relationship Id="rId10" Type="http://schemas.openxmlformats.org/officeDocument/2006/relationships/image" Target="../media/image10.gif"/><Relationship Id="rId4" Type="http://schemas.openxmlformats.org/officeDocument/2006/relationships/image" Target="../media/image7.gif"/><Relationship Id="rId9" Type="http://schemas.openxmlformats.org/officeDocument/2006/relationships/image" Target="http://chemistry.ru/course/content/javagifs/16-113-2d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28-2d.gif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hemistry.ru/course/content/3DHTML/16-028-2d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188640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Аминокислоты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1191816"/>
            <a:ext cx="2699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Аминокислоты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4" name="Picture 4" descr="http://chemistry.ru/course/content/javagifs/16-501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483768" y="1124744"/>
            <a:ext cx="2304256" cy="535331"/>
          </a:xfrm>
          <a:prstGeom prst="rect">
            <a:avLst/>
          </a:prstGeom>
          <a:noFill/>
        </p:spPr>
      </p:pic>
      <p:sp>
        <p:nvSpPr>
          <p:cNvPr id="35846" name="Rectangle 6">
            <a:hlinkClick r:id="rId4"/>
          </p:cNvPr>
          <p:cNvSpPr>
            <a:spLocks noChangeArrowheads="1"/>
          </p:cNvSpPr>
          <p:nvPr/>
        </p:nvSpPr>
        <p:spPr bwMode="auto">
          <a:xfrm rot="10800000" flipV="1">
            <a:off x="0" y="1844824"/>
            <a:ext cx="93610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диссоциируют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в растворе 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pH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4–9 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образованиемкатион-аниона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цвиттер-иона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9" name="Picture 9" descr="http://chemistry.ru/course/content/javagifs/16-026-2d.gif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303034" y="2996952"/>
            <a:ext cx="2024115" cy="1368152"/>
          </a:xfrm>
          <a:prstGeom prst="rect">
            <a:avLst/>
          </a:prstGeom>
          <a:noFill/>
        </p:spPr>
      </p:pic>
      <p:pic>
        <p:nvPicPr>
          <p:cNvPr id="35848" name="Picture 8" descr="http://chemistry.ru/course/content/chapter13/section/paragraph3/images/doublearrow.gif"/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4067944" y="3501008"/>
            <a:ext cx="669032" cy="334516"/>
          </a:xfrm>
          <a:prstGeom prst="rect">
            <a:avLst/>
          </a:prstGeom>
          <a:noFill/>
        </p:spPr>
      </p:pic>
      <p:pic>
        <p:nvPicPr>
          <p:cNvPr id="35847" name="Picture 7" descr="http://chemistry.ru/course/content/javagifs/16-027-2d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5436096" y="2924944"/>
            <a:ext cx="2051736" cy="1440160"/>
          </a:xfrm>
          <a:prstGeom prst="rect">
            <a:avLst/>
          </a:prstGeom>
          <a:noFill/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51" name="Rectangle 11">
            <a:hlinkClick r:id="rId11"/>
          </p:cNvPr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53" name="Rectangle 13">
            <a:hlinkClick r:id="rId12"/>
          </p:cNvPr>
          <p:cNvSpPr>
            <a:spLocks noChangeArrowheads="1"/>
          </p:cNvSpPr>
          <p:nvPr/>
        </p:nvSpPr>
        <p:spPr bwMode="auto">
          <a:xfrm>
            <a:off x="0" y="2038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5845" grpId="0"/>
      <p:bldP spid="35846" grpId="0"/>
      <p:bldP spid="358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28699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составе белков встречается до 25 аминокислот, но только десять из них не синтезируются живым организмом. Это так называемые незаменимые аминокислоты (табл. 13.2).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980726"/>
          <a:ext cx="8784978" cy="5666079"/>
        </p:xfrm>
        <a:graphic>
          <a:graphicData uri="http://schemas.openxmlformats.org/drawingml/2006/table">
            <a:tbl>
              <a:tblPr/>
              <a:tblGrid>
                <a:gridCol w="2928326"/>
                <a:gridCol w="2928326"/>
                <a:gridCol w="2928326"/>
              </a:tblGrid>
              <a:tr h="6681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Сокращенное</a:t>
                      </a:r>
                      <a:b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обозначение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R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</a:tr>
              <a:tr h="952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Валин,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α-аминоизовалериановая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кислота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Val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724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Лейцин, α-аминоизокапроновая кислота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Leu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724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Изолейцин, α-амино-β-метилвалериановая кислота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Ile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724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Фенилаланин, α-амино-β-фенилпропионовая кислота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Phe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724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Метионин, α-амино-γ-метилтиомасляная кислота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Met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952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Триптофан, α-амино-β-имидолилпропионовая кислота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Try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</a:tbl>
          </a:graphicData>
        </a:graphic>
      </p:graphicFrame>
      <p:pic>
        <p:nvPicPr>
          <p:cNvPr id="63495" name="Picture 7" descr="http://chemistry.ru/course/content/javagifs/16-110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300192" y="2348880"/>
            <a:ext cx="1341858" cy="363092"/>
          </a:xfrm>
          <a:prstGeom prst="rect">
            <a:avLst/>
          </a:prstGeom>
          <a:noFill/>
        </p:spPr>
      </p:pic>
      <p:pic>
        <p:nvPicPr>
          <p:cNvPr id="63494" name="Picture 6" descr="http://chemistry.ru/course/content/javagifs/16-111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300192" y="3140968"/>
            <a:ext cx="1656184" cy="362783"/>
          </a:xfrm>
          <a:prstGeom prst="rect">
            <a:avLst/>
          </a:prstGeom>
          <a:noFill/>
        </p:spPr>
      </p:pic>
      <p:pic>
        <p:nvPicPr>
          <p:cNvPr id="63493" name="Picture 5" descr="http://chemistry.ru/course/content/javagifs/16-112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300192" y="3933056"/>
            <a:ext cx="1377543" cy="360040"/>
          </a:xfrm>
          <a:prstGeom prst="rect">
            <a:avLst/>
          </a:prstGeom>
          <a:noFill/>
        </p:spPr>
      </p:pic>
      <p:pic>
        <p:nvPicPr>
          <p:cNvPr id="63492" name="Picture 4" descr="http://chemistry.ru/course/content/javagifs/16-113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6300192" y="4653136"/>
            <a:ext cx="1224136" cy="331238"/>
          </a:xfrm>
          <a:prstGeom prst="rect">
            <a:avLst/>
          </a:prstGeom>
          <a:noFill/>
        </p:spPr>
      </p:pic>
      <p:pic>
        <p:nvPicPr>
          <p:cNvPr id="63491" name="Picture 3" descr="http://chemistry.ru/course/content/javagifs/16-114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6300192" y="5250013"/>
            <a:ext cx="2232248" cy="342278"/>
          </a:xfrm>
          <a:prstGeom prst="rect">
            <a:avLst/>
          </a:prstGeom>
          <a:noFill/>
        </p:spPr>
      </p:pic>
      <p:pic>
        <p:nvPicPr>
          <p:cNvPr id="63490" name="Picture 2" descr="http://chemistry.ru/course/content/javagifs/16-115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6444207" y="5517232"/>
            <a:ext cx="1615409" cy="1053083"/>
          </a:xfrm>
          <a:prstGeom prst="rect">
            <a:avLst/>
          </a:prstGeom>
          <a:noFill/>
        </p:spPr>
      </p:pic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7380312" y="6519446"/>
            <a:ext cx="1763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Times" charset="-52"/>
              </a:rPr>
              <a:t>Таблица 13.2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3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83884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Большинство аминокислот содержат асимметрический атом углерода и проявляют оптические свойства. Как правило, в процессах жизнедеятельности участвуют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α-изомеры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β-изомеры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очень редки и обнаружены лишь в некоторых видах бактерий, антибиотиках грамицидине и актиномицине. Оптически не активна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α-аминоуксусная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кислота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4513" name="Picture 1" descr="http://chemistry.ru/course/content/javagifs/16-028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076056" y="3212976"/>
            <a:ext cx="2327929" cy="1440160"/>
          </a:xfrm>
          <a:prstGeom prst="rect">
            <a:avLst/>
          </a:prstGeom>
          <a:noFill/>
        </p:spPr>
      </p:pic>
      <p:sp>
        <p:nvSpPr>
          <p:cNvPr id="64515" name="Rectangle 3">
            <a:hlinkClick r:id="rId4"/>
          </p:cNvPr>
          <p:cNvSpPr>
            <a:spLocks noChangeArrowheads="1"/>
          </p:cNvSpPr>
          <p:nvPr/>
        </p:nvSpPr>
        <p:spPr bwMode="auto">
          <a:xfrm rot="10800000" flipV="1">
            <a:off x="0" y="5245169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глицин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Gly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122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Слайд 1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2011-12-18T13:49:58Z</dcterms:created>
  <dcterms:modified xsi:type="dcterms:W3CDTF">2011-12-18T14:04:57Z</dcterms:modified>
</cp:coreProperties>
</file>